
<file path=[Content_Types].xml><?xml version="1.0" encoding="utf-8"?>
<Types xmlns="http://schemas.openxmlformats.org/package/2006/content-types">
  <Override PartName="/ppt/notesSlides/notesSlide5.xml" ContentType="application/vnd.openxmlformats-officedocument.presentationml.notesSlide+xml"/>
  <Override PartName="/ppt/slideLayouts/slideLayout1.xml" ContentType="application/vnd.openxmlformats-officedocument.presentationml.slideLayout+xml"/>
  <Default Extension="png" ContentType="image/png"/>
  <Default Extension="rels" ContentType="application/vnd.openxmlformats-package.relationships+xml"/>
  <Default Extension="jpeg" ContentType="image/jpeg"/>
  <Default Extension="xml" ContentType="application/xml"/>
  <Override PartName="/ppt/notesSlides/notesSlide3.xml" ContentType="application/vnd.openxmlformats-officedocument.presentationml.notes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notesSlides/notesSlide6.xml" ContentType="application/vnd.openxmlformats-officedocument.presentationml.notesSlide+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notesSlides/notesSlide4.xml" ContentType="application/vnd.openxmlformats-officedocument.presentationml.notesSlide+xml"/>
  <Override PartName="/ppt/viewProps.xml" ContentType="application/vnd.openxmlformats-officedocument.presentationml.viewProps+xml"/>
  <Override PartName="/ppt/slideLayouts/slideLayout9.xml" ContentType="application/vnd.openxmlformats-officedocument.presentationml.slideLayout+xml"/>
  <Override PartName="/ppt/presentation.xml" ContentType="application/vnd.openxmlformats-officedocument.presentationml.presentation.main+xml"/>
  <Override PartName="/ppt/notesSlides/notesSlide2.xml" ContentType="application/vnd.openxmlformats-officedocument.presentationml.notesSlide+xml"/>
  <Override PartName="/ppt/slideLayouts/slideLayout7.xml" ContentType="application/vnd.openxmlformats-officedocument.presentationml.slideLayout+xml"/>
  <Override PartName="/ppt/slides/slide6.xml" ContentType="application/vnd.openxmlformats-officedocument.presentationml.slide+xml"/>
  <Override PartName="/ppt/notesMasters/notesMaster1.xml" ContentType="application/vnd.openxmlformats-officedocument.presentationml.notesMaster+xml"/>
  <Default Extension="gif" ContentType="image/gif"/>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notesSlides/notesSlide7.xml" ContentType="application/vnd.openxmlformats-officedocument.presentationml.notesSlide+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Lst>
  <p:notesMasterIdLst>
    <p:notesMasterId r:id="rId9"/>
  </p:notesMasterIdLst>
  <p:sldIdLst>
    <p:sldId id="272" r:id="rId2"/>
    <p:sldId id="273" r:id="rId3"/>
    <p:sldId id="274" r:id="rId4"/>
    <p:sldId id="275" r:id="rId5"/>
    <p:sldId id="276" r:id="rId6"/>
    <p:sldId id="277" r:id="rId7"/>
    <p:sldId id="278" r:id="rId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pitchFamily="-116"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116"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116"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116"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116" charset="-128"/>
        <a:cs typeface="+mn-cs"/>
      </a:defRPr>
    </a:lvl5pPr>
    <a:lvl6pPr marL="2286000" algn="l" defTabSz="914400" rtl="0" eaLnBrk="1" latinLnBrk="0" hangingPunct="1">
      <a:defRPr kern="1200">
        <a:solidFill>
          <a:schemeClr val="tx1"/>
        </a:solidFill>
        <a:latin typeface="Arial" charset="0"/>
        <a:ea typeface="ＭＳ Ｐゴシック" pitchFamily="-116" charset="-128"/>
        <a:cs typeface="+mn-cs"/>
      </a:defRPr>
    </a:lvl6pPr>
    <a:lvl7pPr marL="2743200" algn="l" defTabSz="914400" rtl="0" eaLnBrk="1" latinLnBrk="0" hangingPunct="1">
      <a:defRPr kern="1200">
        <a:solidFill>
          <a:schemeClr val="tx1"/>
        </a:solidFill>
        <a:latin typeface="Arial" charset="0"/>
        <a:ea typeface="ＭＳ Ｐゴシック" pitchFamily="-116" charset="-128"/>
        <a:cs typeface="+mn-cs"/>
      </a:defRPr>
    </a:lvl7pPr>
    <a:lvl8pPr marL="3200400" algn="l" defTabSz="914400" rtl="0" eaLnBrk="1" latinLnBrk="0" hangingPunct="1">
      <a:defRPr kern="1200">
        <a:solidFill>
          <a:schemeClr val="tx1"/>
        </a:solidFill>
        <a:latin typeface="Arial" charset="0"/>
        <a:ea typeface="ＭＳ Ｐゴシック" pitchFamily="-116" charset="-128"/>
        <a:cs typeface="+mn-cs"/>
      </a:defRPr>
    </a:lvl8pPr>
    <a:lvl9pPr marL="3657600" algn="l" defTabSz="914400" rtl="0" eaLnBrk="1" latinLnBrk="0" hangingPunct="1">
      <a:defRPr kern="1200">
        <a:solidFill>
          <a:schemeClr val="tx1"/>
        </a:solidFill>
        <a:latin typeface="Arial" charset="0"/>
        <a:ea typeface="ＭＳ Ｐゴシック" pitchFamily="-116" charset="-128"/>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clrMru>
    <a:srgbClr val="C1D82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2096" autoAdjust="0"/>
    <p:restoredTop sz="71203" autoAdjust="0"/>
  </p:normalViewPr>
  <p:slideViewPr>
    <p:cSldViewPr>
      <p:cViewPr varScale="1">
        <p:scale>
          <a:sx n="77" d="100"/>
          <a:sy n="77" d="100"/>
        </p:scale>
        <p:origin x="-1400" y="-112"/>
      </p:cViewPr>
      <p:guideLst>
        <p:guide orient="horz" pos="816"/>
        <p:guide pos="5472"/>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notesMaster" Target="notesMasters/notesMaster1.xml"/><Relationship Id="rId10" Type="http://schemas.openxmlformats.org/officeDocument/2006/relationships/printerSettings" Target="printerSettings/printerSettings1.bin"/></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116"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116" charset="0"/>
              </a:defRPr>
            </a:lvl1pPr>
          </a:lstStyle>
          <a:p>
            <a:fld id="{96BC30B5-CC53-4F31-85AF-1968E015B9EF}" type="datetime1">
              <a:rPr lang="en-US"/>
              <a:pPr/>
              <a:t>7/22/10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116"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116" charset="0"/>
              </a:defRPr>
            </a:lvl1pPr>
          </a:lstStyle>
          <a:p>
            <a:fld id="{1E0ED0F7-1FC9-483B-B6C1-0EA9AF5A66A2}" type="slidenum">
              <a:rPr lang="en-US"/>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pitchFamily="-128"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mn-lt"/>
        <a:ea typeface="ＭＳ Ｐゴシック" pitchFamily="-128"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pitchFamily="-128"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pitchFamily="-128"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pitchFamily="-128"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p:spPr>
      </p:sp>
      <p:sp>
        <p:nvSpPr>
          <p:cNvPr id="16387" name="Notes Placeholder 2"/>
          <p:cNvSpPr>
            <a:spLocks noGrp="1"/>
          </p:cNvSpPr>
          <p:nvPr>
            <p:ph type="body" idx="1"/>
          </p:nvPr>
        </p:nvSpPr>
        <p:spPr bwMode="auto">
          <a:noFill/>
        </p:spPr>
        <p:txBody>
          <a:bodyPr/>
          <a:lstStyle/>
          <a:p>
            <a:pPr eaLnBrk="1" hangingPunct="1">
              <a:spcBef>
                <a:spcPct val="0"/>
              </a:spcBef>
            </a:pPr>
            <a:r>
              <a:rPr lang="en-US" dirty="0" smtClean="0">
                <a:ea typeface="ＭＳ Ｐゴシック" pitchFamily="-116" charset="-128"/>
              </a:rPr>
              <a:t>The following slides are a simplified version of what preceded.  They also relate the features more directly to the benefits provided to the operator.  </a:t>
            </a:r>
          </a:p>
          <a:p>
            <a:pPr eaLnBrk="1" hangingPunct="1">
              <a:spcBef>
                <a:spcPct val="0"/>
              </a:spcBef>
            </a:pPr>
            <a:endParaRPr lang="en-US" dirty="0" smtClean="0">
              <a:ea typeface="ＭＳ Ｐゴシック" pitchFamily="-116" charset="-128"/>
            </a:endParaRPr>
          </a:p>
          <a:p>
            <a:pPr eaLnBrk="1" hangingPunct="1">
              <a:spcBef>
                <a:spcPct val="0"/>
              </a:spcBef>
            </a:pPr>
            <a:r>
              <a:rPr lang="en-US" dirty="0" smtClean="0">
                <a:ea typeface="ＭＳ Ｐゴシック" pitchFamily="-116" charset="-128"/>
              </a:rPr>
              <a:t>Feel free to mix and combine any or all of the slides. </a:t>
            </a:r>
          </a:p>
          <a:p>
            <a:pPr eaLnBrk="1" hangingPunct="1">
              <a:spcBef>
                <a:spcPct val="0"/>
              </a:spcBef>
            </a:pPr>
            <a:endParaRPr lang="en-US" dirty="0" smtClean="0">
              <a:ea typeface="ＭＳ Ｐゴシック" pitchFamily="-116" charset="-128"/>
            </a:endParaRPr>
          </a:p>
          <a:p>
            <a:pPr eaLnBrk="1" hangingPunct="1">
              <a:spcBef>
                <a:spcPct val="0"/>
              </a:spcBef>
            </a:pPr>
            <a:endParaRPr lang="en-US" dirty="0" smtClean="0">
              <a:ea typeface="ＭＳ Ｐゴシック" pitchFamily="-116" charset="-128"/>
            </a:endParaRPr>
          </a:p>
        </p:txBody>
      </p:sp>
      <p:sp>
        <p:nvSpPr>
          <p:cNvPr id="16388" name="Slide Number Placeholder 3"/>
          <p:cNvSpPr>
            <a:spLocks noGrp="1"/>
          </p:cNvSpPr>
          <p:nvPr>
            <p:ph type="sldNum" sz="quarter" idx="5"/>
          </p:nvPr>
        </p:nvSpPr>
        <p:spPr bwMode="auto">
          <a:noFill/>
          <a:ln>
            <a:miter lim="800000"/>
            <a:headEnd/>
            <a:tailEnd/>
          </a:ln>
        </p:spPr>
        <p:txBody>
          <a:bodyPr/>
          <a:lstStyle/>
          <a:p>
            <a:fld id="{AE41B174-D262-4435-A193-BD085A5386A2}" type="slidenum">
              <a:rPr lang="en-US"/>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a:lstStyle/>
          <a:p>
            <a:pPr eaLnBrk="1" hangingPunct="1">
              <a:spcBef>
                <a:spcPct val="0"/>
              </a:spcBef>
            </a:pPr>
            <a:r>
              <a:rPr lang="en-US" dirty="0" smtClean="0">
                <a:ea typeface="ＭＳ Ｐゴシック" pitchFamily="-116" charset="-128"/>
              </a:rPr>
              <a:t>This is the heart of the system.  This sensor monitors the bur speed several hundred times per second and sends a message to the controller to adjust air pressure to maintain the speed and torque under load. Read the explanation</a:t>
            </a:r>
            <a:r>
              <a:rPr lang="en-US" baseline="0" dirty="0" smtClean="0">
                <a:ea typeface="ＭＳ Ｐゴシック" pitchFamily="-116" charset="-128"/>
              </a:rPr>
              <a:t> in and under the graph to explain the process.  Very simple to understand.  As load increases the controller increases the air pressure to maintain a constant speed. </a:t>
            </a:r>
            <a:endParaRPr lang="en-US" dirty="0" smtClean="0">
              <a:ea typeface="ＭＳ Ｐゴシック" pitchFamily="-116" charset="-128"/>
            </a:endParaRPr>
          </a:p>
        </p:txBody>
      </p:sp>
      <p:sp>
        <p:nvSpPr>
          <p:cNvPr id="28676" name="Slide Number Placeholder 3"/>
          <p:cNvSpPr>
            <a:spLocks noGrp="1"/>
          </p:cNvSpPr>
          <p:nvPr>
            <p:ph type="sldNum" sz="quarter" idx="5"/>
          </p:nvPr>
        </p:nvSpPr>
        <p:spPr bwMode="auto">
          <a:noFill/>
          <a:ln>
            <a:miter lim="800000"/>
            <a:headEnd/>
            <a:tailEnd/>
          </a:ln>
        </p:spPr>
        <p:txBody>
          <a:bodyPr/>
          <a:lstStyle/>
          <a:p>
            <a:fld id="{81CD4694-8FBB-439B-99D3-D82CC6EF86BC}" type="slidenum">
              <a:rPr lang="en-US"/>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ATC </a:t>
            </a:r>
            <a:r>
              <a:rPr lang="en-US" baseline="0" dirty="0" smtClean="0"/>
              <a:t> is the most powerful air high-speed handpiece on the market.  What does this mean?  It cuts faster and more easily, with less effort,  through most all materials.  It removes more material faster than competitors. </a:t>
            </a:r>
            <a:endParaRPr lang="en-US" dirty="0"/>
          </a:p>
        </p:txBody>
      </p:sp>
      <p:sp>
        <p:nvSpPr>
          <p:cNvPr id="4" name="Slide Number Placeholder 3"/>
          <p:cNvSpPr>
            <a:spLocks noGrp="1"/>
          </p:cNvSpPr>
          <p:nvPr>
            <p:ph type="sldNum" sz="quarter" idx="10"/>
          </p:nvPr>
        </p:nvSpPr>
        <p:spPr/>
        <p:txBody>
          <a:bodyPr/>
          <a:lstStyle/>
          <a:p>
            <a:fld id="{1E0ED0F7-1FC9-483B-B6C1-0EA9AF5A66A2}"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a:lstStyle/>
          <a:p>
            <a:pPr eaLnBrk="1" hangingPunct="1">
              <a:spcBef>
                <a:spcPct val="0"/>
              </a:spcBef>
            </a:pPr>
            <a:r>
              <a:rPr lang="en-US" dirty="0" smtClean="0">
                <a:ea typeface="ＭＳ Ｐゴシック" pitchFamily="-116" charset="-128"/>
              </a:rPr>
              <a:t>The SSI feature results in these benefits to the user.  This should be self explanatory.</a:t>
            </a:r>
          </a:p>
        </p:txBody>
      </p:sp>
      <p:sp>
        <p:nvSpPr>
          <p:cNvPr id="34820" name="Slide Number Placeholder 3"/>
          <p:cNvSpPr>
            <a:spLocks noGrp="1"/>
          </p:cNvSpPr>
          <p:nvPr>
            <p:ph type="sldNum" sz="quarter" idx="5"/>
          </p:nvPr>
        </p:nvSpPr>
        <p:spPr bwMode="auto">
          <a:noFill/>
          <a:ln>
            <a:miter lim="800000"/>
            <a:headEnd/>
            <a:tailEnd/>
          </a:ln>
        </p:spPr>
        <p:txBody>
          <a:bodyPr/>
          <a:lstStyle/>
          <a:p>
            <a:fld id="{62737916-F5E4-47D1-B475-4E55015A4FD2}" type="slidenum">
              <a:rPr lang="en-US"/>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a:lstStyle/>
          <a:p>
            <a:pPr eaLnBrk="1" hangingPunct="1">
              <a:spcBef>
                <a:spcPct val="0"/>
              </a:spcBef>
            </a:pPr>
            <a:r>
              <a:rPr lang="en-US" dirty="0" smtClean="0">
                <a:ea typeface="ＭＳ Ｐゴシック" pitchFamily="-116" charset="-128"/>
              </a:rPr>
              <a:t>SST is indeed a unique concept that virtually eliminates bur deflection and chatter.  The new suspension prevents both axial and radial (side to side and up and down) movement to provide unusual stiffness to the bur.</a:t>
            </a:r>
          </a:p>
        </p:txBody>
      </p:sp>
      <p:sp>
        <p:nvSpPr>
          <p:cNvPr id="36868" name="Slide Number Placeholder 3"/>
          <p:cNvSpPr>
            <a:spLocks noGrp="1"/>
          </p:cNvSpPr>
          <p:nvPr>
            <p:ph type="sldNum" sz="quarter" idx="5"/>
          </p:nvPr>
        </p:nvSpPr>
        <p:spPr bwMode="auto">
          <a:noFill/>
          <a:ln>
            <a:miter lim="800000"/>
            <a:headEnd/>
            <a:tailEnd/>
          </a:ln>
        </p:spPr>
        <p:txBody>
          <a:bodyPr/>
          <a:lstStyle/>
          <a:p>
            <a:fld id="{84B3201C-0441-4D3B-9F0C-BFCD26192EFC}" type="slidenum">
              <a:rPr lang="en-US"/>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a:lstStyle/>
          <a:p>
            <a:pPr eaLnBrk="1" hangingPunct="1">
              <a:spcBef>
                <a:spcPct val="0"/>
              </a:spcBef>
            </a:pPr>
            <a:r>
              <a:rPr lang="en-US" dirty="0" smtClean="0">
                <a:ea typeface="ＭＳ Ｐゴシック" pitchFamily="-116" charset="-128"/>
              </a:rPr>
              <a:t>Again, STS features translate into significant benefits to the user and the patient. </a:t>
            </a:r>
          </a:p>
        </p:txBody>
      </p:sp>
      <p:sp>
        <p:nvSpPr>
          <p:cNvPr id="38916" name="Slide Number Placeholder 3"/>
          <p:cNvSpPr>
            <a:spLocks noGrp="1"/>
          </p:cNvSpPr>
          <p:nvPr>
            <p:ph type="sldNum" sz="quarter" idx="5"/>
          </p:nvPr>
        </p:nvSpPr>
        <p:spPr bwMode="auto">
          <a:noFill/>
          <a:ln>
            <a:miter lim="800000"/>
            <a:headEnd/>
            <a:tailEnd/>
          </a:ln>
        </p:spPr>
        <p:txBody>
          <a:bodyPr/>
          <a:lstStyle/>
          <a:p>
            <a:fld id="{A6E570D2-5F48-4A1F-A0A2-13B8852C30A4}" type="slidenum">
              <a:rPr lang="en-US"/>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a:lstStyle/>
          <a:p>
            <a:pPr eaLnBrk="1" hangingPunct="1">
              <a:spcBef>
                <a:spcPct val="0"/>
              </a:spcBef>
            </a:pPr>
            <a:r>
              <a:rPr lang="en-US" dirty="0" smtClean="0">
                <a:ea typeface="ＭＳ Ｐゴシック" pitchFamily="-116" charset="-128"/>
              </a:rPr>
              <a:t>In addition to the SSI and STS advantages</a:t>
            </a:r>
            <a:r>
              <a:rPr lang="en-US" baseline="0" dirty="0" smtClean="0">
                <a:ea typeface="ＭＳ Ｐゴシック" pitchFamily="-116" charset="-128"/>
              </a:rPr>
              <a:t> </a:t>
            </a:r>
            <a:r>
              <a:rPr lang="en-US" dirty="0" smtClean="0">
                <a:ea typeface="ＭＳ Ｐゴシック" pitchFamily="-116" charset="-128"/>
              </a:rPr>
              <a:t>ATC has a new swivel that exhibits exceptional swivel capabilities.  Evaluators have stated it is better than anything else they have used.   The ATC handpiece is light weight and comfortable to use.  The mini and mid size heads offer exceptional visibility.  Both allow use of both standard and short shank burs – a real convenience.</a:t>
            </a:r>
          </a:p>
        </p:txBody>
      </p:sp>
      <p:sp>
        <p:nvSpPr>
          <p:cNvPr id="40964" name="Slide Number Placeholder 3"/>
          <p:cNvSpPr>
            <a:spLocks noGrp="1"/>
          </p:cNvSpPr>
          <p:nvPr>
            <p:ph type="sldNum" sz="quarter" idx="5"/>
          </p:nvPr>
        </p:nvSpPr>
        <p:spPr bwMode="auto">
          <a:noFill/>
          <a:ln>
            <a:miter lim="800000"/>
            <a:headEnd/>
            <a:tailEnd/>
          </a:ln>
        </p:spPr>
        <p:txBody>
          <a:bodyPr/>
          <a:lstStyle/>
          <a:p>
            <a:fld id="{833F793F-51B1-4B63-952D-84CC99D8DCBF}" type="slidenum">
              <a:rPr lang="en-US"/>
              <a:pPr/>
              <a:t>7</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gi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gi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itle Slide">
    <p:spTree>
      <p:nvGrpSpPr>
        <p:cNvPr id="1" name=""/>
        <p:cNvGrpSpPr/>
        <p:nvPr/>
      </p:nvGrpSpPr>
      <p:grpSpPr>
        <a:xfrm>
          <a:off x="0" y="0"/>
          <a:ext cx="0" cy="0"/>
          <a:chOff x="0" y="0"/>
          <a:chExt cx="0" cy="0"/>
        </a:xfrm>
      </p:grpSpPr>
      <p:pic>
        <p:nvPicPr>
          <p:cNvPr id="2" name="Picture 4" descr="BKGD_Cover.jpg"/>
          <p:cNvPicPr>
            <a:picLocks noChangeAspect="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3" name="Picture 2" descr="wow_burst_2.gif"/>
          <p:cNvPicPr>
            <a:picLocks noChangeAspect="1"/>
          </p:cNvPicPr>
          <p:nvPr userDrawn="1"/>
        </p:nvPicPr>
        <p:blipFill>
          <a:blip r:embed="rId3" cstate="print"/>
          <a:stretch>
            <a:fillRect/>
          </a:stretch>
        </p:blipFill>
        <p:spPr>
          <a:xfrm>
            <a:off x="7543800" y="5334000"/>
            <a:ext cx="1409700" cy="140970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fld id="{56DFF748-636A-41B3-A7DE-8873A7A48249}" type="datetime1">
              <a:rPr lang="en-US" smtClean="0"/>
              <a:pPr/>
              <a:t>7/22/10</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E5E677EB-9C52-4C4A-A319-217BFF8F238B}" type="slidenum">
              <a:rPr lang="en-US"/>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fld id="{EDDF4215-FDBF-4767-98B6-FB004AFAD23E}" type="datetime1">
              <a:rPr lang="en-US" smtClean="0"/>
              <a:pPr/>
              <a:t>7/22/10</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FDAA23D7-A4BE-4590-87BE-884A083CF1C9}" type="slidenum">
              <a:rPr lang="en-US"/>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userDrawn="1">
  <p:cSld name="1_Title Slide">
    <p:spTree>
      <p:nvGrpSpPr>
        <p:cNvPr id="1" name=""/>
        <p:cNvGrpSpPr/>
        <p:nvPr/>
      </p:nvGrpSpPr>
      <p:grpSpPr>
        <a:xfrm>
          <a:off x="0" y="0"/>
          <a:ext cx="0" cy="0"/>
          <a:chOff x="0" y="0"/>
          <a:chExt cx="0" cy="0"/>
        </a:xfrm>
      </p:grpSpPr>
      <p:pic>
        <p:nvPicPr>
          <p:cNvPr id="2" name="Picture 4" descr="BKGD_Cover.jpg"/>
          <p:cNvPicPr>
            <a:picLocks noChangeAspect="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3" name="Picture 2" descr="wow_burst_2.gif"/>
          <p:cNvPicPr>
            <a:picLocks noChangeAspect="1"/>
          </p:cNvPicPr>
          <p:nvPr userDrawn="1"/>
        </p:nvPicPr>
        <p:blipFill>
          <a:blip r:embed="rId3" cstate="print"/>
          <a:stretch>
            <a:fillRect/>
          </a:stretch>
        </p:blipFill>
        <p:spPr>
          <a:xfrm>
            <a:off x="7543800" y="5334000"/>
            <a:ext cx="1409700" cy="14097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fld id="{347041E8-1F23-4CC2-9459-F13D15AE39BF}" type="datetime1">
              <a:rPr lang="en-US" smtClean="0"/>
              <a:pPr/>
              <a:t>7/22/10</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r>
              <a:rPr lang="en-US" dirty="0" smtClean="0"/>
              <a:t>1</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fld id="{B4D7D712-8CA1-4D0C-82C0-579E780D2CDF}" type="datetime1">
              <a:rPr lang="en-US" smtClean="0"/>
              <a:pPr/>
              <a:t>7/22/10</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FDFD5E3C-2287-4C40-B1EC-54CCF17B0962}" type="slidenum">
              <a:rPr lang="en-US"/>
              <a:pPr/>
              <a:t>‹#›</a:t>
            </a:fld>
            <a:endParaRPr lang="en-US" dirty="0"/>
          </a:p>
        </p:txBody>
      </p:sp>
      <p:pic>
        <p:nvPicPr>
          <p:cNvPr id="7" name="Picture 4" descr="BKGD_Cover.jpg"/>
          <p:cNvPicPr>
            <a:picLocks noChangeAspect="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fld id="{3521919F-5261-4C09-94B1-0A2541626AF8}" type="datetime1">
              <a:rPr lang="en-US" smtClean="0"/>
              <a:pPr/>
              <a:t>7/22/10</a:t>
            </a:fld>
            <a:endParaRPr lang="en-US" dirty="0"/>
          </a:p>
        </p:txBody>
      </p:sp>
      <p:sp>
        <p:nvSpPr>
          <p:cNvPr id="6"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
        <p:nvSpPr>
          <p:cNvPr id="7" name="Slide Number Placeholder 5"/>
          <p:cNvSpPr>
            <a:spLocks noGrp="1"/>
          </p:cNvSpPr>
          <p:nvPr>
            <p:ph type="sldNum" sz="quarter" idx="12"/>
          </p:nvPr>
        </p:nvSpPr>
        <p:spPr/>
        <p:txBody>
          <a:bodyPr/>
          <a:lstStyle>
            <a:lvl1pPr>
              <a:defRPr/>
            </a:lvl1pPr>
          </a:lstStyle>
          <a:p>
            <a:fld id="{15710D39-5385-4A3C-B09D-21A5840CA311}" type="slidenum">
              <a:rPr lang="en-US"/>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fld id="{82D0D0FB-2FF0-4602-9627-6946388046AC}" type="datetime1">
              <a:rPr lang="en-US" smtClean="0"/>
              <a:pPr/>
              <a:t>7/22/10</a:t>
            </a:fld>
            <a:endParaRPr lang="en-US" dirty="0"/>
          </a:p>
        </p:txBody>
      </p:sp>
      <p:sp>
        <p:nvSpPr>
          <p:cNvPr id="8"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
        <p:nvSpPr>
          <p:cNvPr id="9" name="Slide Number Placeholder 5"/>
          <p:cNvSpPr>
            <a:spLocks noGrp="1"/>
          </p:cNvSpPr>
          <p:nvPr>
            <p:ph type="sldNum" sz="quarter" idx="12"/>
          </p:nvPr>
        </p:nvSpPr>
        <p:spPr/>
        <p:txBody>
          <a:bodyPr/>
          <a:lstStyle>
            <a:lvl1pPr>
              <a:defRPr/>
            </a:lvl1pPr>
          </a:lstStyle>
          <a:p>
            <a:fld id="{827A2A25-1580-4F32-BC29-14A624828D8C}" type="slidenum">
              <a:rPr lang="en-US"/>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fld id="{DB1EAFF5-4E21-4752-8BE9-75DD7AF2B6FB}" type="datetime1">
              <a:rPr lang="en-US" smtClean="0"/>
              <a:pPr/>
              <a:t>7/22/10</a:t>
            </a:fld>
            <a:endParaRPr lang="en-US" dirty="0"/>
          </a:p>
        </p:txBody>
      </p:sp>
      <p:sp>
        <p:nvSpPr>
          <p:cNvPr id="4"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
        <p:nvSpPr>
          <p:cNvPr id="5" name="Slide Number Placeholder 5"/>
          <p:cNvSpPr>
            <a:spLocks noGrp="1"/>
          </p:cNvSpPr>
          <p:nvPr>
            <p:ph type="sldNum" sz="quarter" idx="12"/>
          </p:nvPr>
        </p:nvSpPr>
        <p:spPr/>
        <p:txBody>
          <a:bodyPr/>
          <a:lstStyle>
            <a:lvl1pPr>
              <a:defRPr/>
            </a:lvl1pPr>
          </a:lstStyle>
          <a:p>
            <a:fld id="{35838446-A82B-4348-8AD7-3C2FA096B559}" type="slidenum">
              <a:rPr lang="en-US"/>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fld id="{B9A193D5-D36B-4C74-BF5B-7F4D311A7BBE}" type="datetime1">
              <a:rPr lang="en-US" smtClean="0"/>
              <a:pPr/>
              <a:t>7/22/10</a:t>
            </a:fld>
            <a:endParaRPr lang="en-US" dirty="0"/>
          </a:p>
        </p:txBody>
      </p:sp>
      <p:sp>
        <p:nvSpPr>
          <p:cNvPr id="3"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
        <p:nvSpPr>
          <p:cNvPr id="4" name="Slide Number Placeholder 5"/>
          <p:cNvSpPr>
            <a:spLocks noGrp="1"/>
          </p:cNvSpPr>
          <p:nvPr>
            <p:ph type="sldNum" sz="quarter" idx="12"/>
          </p:nvPr>
        </p:nvSpPr>
        <p:spPr/>
        <p:txBody>
          <a:bodyPr/>
          <a:lstStyle>
            <a:lvl1pPr>
              <a:defRPr/>
            </a:lvl1pPr>
          </a:lstStyle>
          <a:p>
            <a:fld id="{C4C3B36F-6E53-4184-9482-87D7801FBD59}" type="slidenum">
              <a:rPr lang="en-US"/>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fld id="{72985D17-1BF1-4696-B28C-A0FCF8D04495}" type="datetime1">
              <a:rPr lang="en-US" smtClean="0"/>
              <a:pPr/>
              <a:t>7/22/10</a:t>
            </a:fld>
            <a:endParaRPr lang="en-US" dirty="0"/>
          </a:p>
        </p:txBody>
      </p:sp>
      <p:sp>
        <p:nvSpPr>
          <p:cNvPr id="6"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
        <p:nvSpPr>
          <p:cNvPr id="7" name="Slide Number Placeholder 5"/>
          <p:cNvSpPr>
            <a:spLocks noGrp="1"/>
          </p:cNvSpPr>
          <p:nvPr>
            <p:ph type="sldNum" sz="quarter" idx="12"/>
          </p:nvPr>
        </p:nvSpPr>
        <p:spPr/>
        <p:txBody>
          <a:bodyPr/>
          <a:lstStyle>
            <a:lvl1pPr>
              <a:defRPr/>
            </a:lvl1pPr>
          </a:lstStyle>
          <a:p>
            <a:fld id="{31FC8A15-9279-4718-B4EE-5EC4A0C1AFF7}" type="slidenum">
              <a:rPr lang="en-US"/>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fld id="{A87E280F-3A1E-41CC-BB07-44C0D0382650}" type="datetime1">
              <a:rPr lang="en-US" smtClean="0"/>
              <a:pPr/>
              <a:t>7/22/10</a:t>
            </a:fld>
            <a:endParaRPr lang="en-US" dirty="0"/>
          </a:p>
        </p:txBody>
      </p:sp>
      <p:sp>
        <p:nvSpPr>
          <p:cNvPr id="6"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
        <p:nvSpPr>
          <p:cNvPr id="7" name="Slide Number Placeholder 5"/>
          <p:cNvSpPr>
            <a:spLocks noGrp="1"/>
          </p:cNvSpPr>
          <p:nvPr>
            <p:ph type="sldNum" sz="quarter" idx="12"/>
          </p:nvPr>
        </p:nvSpPr>
        <p:spPr/>
        <p:txBody>
          <a:bodyPr/>
          <a:lstStyle>
            <a:lvl1pPr>
              <a:defRPr/>
            </a:lvl1pPr>
          </a:lstStyle>
          <a:p>
            <a:fld id="{8D52AD0F-88A3-4F7E-86DF-01D89DF5709A}" type="slidenum">
              <a:rPr lang="en-US"/>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jpeg"/><Relationship Id="rId15" Type="http://schemas.openxmlformats.org/officeDocument/2006/relationships/image" Target="../media/image2.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0"/>
            <a:ext cx="8229600" cy="914400"/>
          </a:xfrm>
          <a:prstGeom prst="rect">
            <a:avLst/>
          </a:prstGeom>
          <a:noFill/>
          <a:ln w="9525">
            <a:noFill/>
            <a:miter lim="800000"/>
            <a:headEnd/>
            <a:tailEnd/>
          </a:ln>
          <a:effectLst>
            <a:outerShdw rotWithShape="0">
              <a:srgbClr val="808080">
                <a:alpha val="50000"/>
              </a:srgbClr>
            </a:outerShdw>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1430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p:txBody>
      </p:sp>
      <p:sp>
        <p:nvSpPr>
          <p:cNvPr id="6" name="Slide Number Placeholder 5"/>
          <p:cNvSpPr>
            <a:spLocks noGrp="1"/>
          </p:cNvSpPr>
          <p:nvPr>
            <p:ph type="sldNum" sz="quarter" idx="4"/>
          </p:nvPr>
        </p:nvSpPr>
        <p:spPr>
          <a:xfrm>
            <a:off x="8509000" y="295275"/>
            <a:ext cx="3810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chemeClr val="bg1"/>
                </a:solidFill>
                <a:latin typeface="Arial"/>
                <a:cs typeface="Arial"/>
              </a:defRPr>
            </a:lvl1pPr>
          </a:lstStyle>
          <a:p>
            <a:r>
              <a:rPr lang="en-US" dirty="0" smtClean="0"/>
              <a:t>1</a:t>
            </a:r>
            <a:endParaRPr lang="en-US" dirty="0"/>
          </a:p>
        </p:txBody>
      </p:sp>
      <p:sp>
        <p:nvSpPr>
          <p:cNvPr id="5" name="Oval 4"/>
          <p:cNvSpPr/>
          <p:nvPr userDrawn="1"/>
        </p:nvSpPr>
        <p:spPr>
          <a:xfrm>
            <a:off x="8509000" y="287867"/>
            <a:ext cx="381000" cy="381000"/>
          </a:xfrm>
          <a:prstGeom prst="ellipse">
            <a:avLst/>
          </a:prstGeom>
          <a:no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7" name="Picture 6" descr="wow_burst.jpg"/>
          <p:cNvPicPr>
            <a:picLocks noChangeAspect="1"/>
          </p:cNvPicPr>
          <p:nvPr userDrawn="1"/>
        </p:nvPicPr>
        <p:blipFill>
          <a:blip r:embed="rId15" cstate="print"/>
          <a:stretch>
            <a:fillRect/>
          </a:stretch>
        </p:blipFill>
        <p:spPr>
          <a:xfrm>
            <a:off x="8077200" y="1143000"/>
            <a:ext cx="965200" cy="965200"/>
          </a:xfrm>
          <a:prstGeom prst="rect">
            <a:avLst/>
          </a:prstGeom>
        </p:spPr>
      </p:pic>
    </p:spTree>
  </p:cSld>
  <p:clrMap bg1="lt1" tx1="dk1" bg2="lt2" tx2="dk2" accent1="accent1" accent2="accent2" accent3="accent3" accent4="accent4" accent5="accent5" accent6="accent6" hlink="hlink" folHlink="folHlink"/>
  <p:sldLayoutIdLst>
    <p:sldLayoutId id="2147483832" r:id="rId1"/>
    <p:sldLayoutId id="2147483833" r:id="rId2"/>
    <p:sldLayoutId id="2147483834" r:id="rId3"/>
    <p:sldLayoutId id="2147483835" r:id="rId4"/>
    <p:sldLayoutId id="2147483836" r:id="rId5"/>
    <p:sldLayoutId id="2147483837" r:id="rId6"/>
    <p:sldLayoutId id="2147483838" r:id="rId7"/>
    <p:sldLayoutId id="2147483839" r:id="rId8"/>
    <p:sldLayoutId id="2147483840" r:id="rId9"/>
    <p:sldLayoutId id="2147483841" r:id="rId10"/>
    <p:sldLayoutId id="2147483842" r:id="rId11"/>
    <p:sldLayoutId id="2147483843" r:id="rId12"/>
  </p:sldLayoutIdLst>
  <p:timing>
    <p:tnLst>
      <p:par>
        <p:cTn id="1" dur="indefinite" restart="never" nodeType="tmRoot"/>
      </p:par>
    </p:tnLst>
  </p:timing>
  <p:hf sldNum="0" hdr="0" ftr="0" dt="0"/>
  <p:txStyles>
    <p:titleStyle>
      <a:lvl1pPr algn="l" rtl="0" eaLnBrk="0" fontAlgn="base" hangingPunct="0">
        <a:spcBef>
          <a:spcPct val="0"/>
        </a:spcBef>
        <a:spcAft>
          <a:spcPct val="0"/>
        </a:spcAft>
        <a:defRPr sz="3200" b="1" kern="1200">
          <a:solidFill>
            <a:schemeClr val="bg1"/>
          </a:solidFill>
          <a:latin typeface="Arial"/>
          <a:ea typeface="ＭＳ Ｐゴシック" pitchFamily="-128" charset="-128"/>
          <a:cs typeface="ＭＳ Ｐゴシック" charset="-128"/>
        </a:defRPr>
      </a:lvl1pPr>
      <a:lvl2pPr algn="l" rtl="0" eaLnBrk="0" fontAlgn="base" hangingPunct="0">
        <a:spcBef>
          <a:spcPct val="0"/>
        </a:spcBef>
        <a:spcAft>
          <a:spcPct val="0"/>
        </a:spcAft>
        <a:defRPr sz="3200" b="1">
          <a:solidFill>
            <a:schemeClr val="bg1"/>
          </a:solidFill>
          <a:latin typeface="Arial" charset="0"/>
          <a:ea typeface="ＭＳ Ｐゴシック" pitchFamily="-128" charset="-128"/>
          <a:cs typeface="ＭＳ Ｐゴシック" charset="-128"/>
        </a:defRPr>
      </a:lvl2pPr>
      <a:lvl3pPr algn="l" rtl="0" eaLnBrk="0" fontAlgn="base" hangingPunct="0">
        <a:spcBef>
          <a:spcPct val="0"/>
        </a:spcBef>
        <a:spcAft>
          <a:spcPct val="0"/>
        </a:spcAft>
        <a:defRPr sz="3200" b="1">
          <a:solidFill>
            <a:schemeClr val="bg1"/>
          </a:solidFill>
          <a:latin typeface="Arial" charset="0"/>
          <a:ea typeface="ＭＳ Ｐゴシック" pitchFamily="-128" charset="-128"/>
          <a:cs typeface="ＭＳ Ｐゴシック" charset="-128"/>
        </a:defRPr>
      </a:lvl3pPr>
      <a:lvl4pPr algn="l" rtl="0" eaLnBrk="0" fontAlgn="base" hangingPunct="0">
        <a:spcBef>
          <a:spcPct val="0"/>
        </a:spcBef>
        <a:spcAft>
          <a:spcPct val="0"/>
        </a:spcAft>
        <a:defRPr sz="3200" b="1">
          <a:solidFill>
            <a:schemeClr val="bg1"/>
          </a:solidFill>
          <a:latin typeface="Arial" charset="0"/>
          <a:ea typeface="ＭＳ Ｐゴシック" pitchFamily="-128" charset="-128"/>
          <a:cs typeface="ＭＳ Ｐゴシック" charset="-128"/>
        </a:defRPr>
      </a:lvl4pPr>
      <a:lvl5pPr algn="l" rtl="0" eaLnBrk="0" fontAlgn="base" hangingPunct="0">
        <a:spcBef>
          <a:spcPct val="0"/>
        </a:spcBef>
        <a:spcAft>
          <a:spcPct val="0"/>
        </a:spcAft>
        <a:defRPr sz="3200" b="1">
          <a:solidFill>
            <a:schemeClr val="bg1"/>
          </a:solidFill>
          <a:latin typeface="Arial" charset="0"/>
          <a:ea typeface="ＭＳ Ｐゴシック" pitchFamily="-128" charset="-128"/>
          <a:cs typeface="ＭＳ Ｐゴシック" charset="-128"/>
        </a:defRPr>
      </a:lvl5pPr>
      <a:lvl6pPr marL="457200" algn="ctr" rtl="0" fontAlgn="base">
        <a:spcBef>
          <a:spcPct val="0"/>
        </a:spcBef>
        <a:spcAft>
          <a:spcPct val="0"/>
        </a:spcAft>
        <a:defRPr sz="4400">
          <a:solidFill>
            <a:schemeClr val="tx1"/>
          </a:solidFill>
          <a:latin typeface="Calibri" pitchFamily="-128" charset="0"/>
        </a:defRPr>
      </a:lvl6pPr>
      <a:lvl7pPr marL="914400" algn="ctr" rtl="0" fontAlgn="base">
        <a:spcBef>
          <a:spcPct val="0"/>
        </a:spcBef>
        <a:spcAft>
          <a:spcPct val="0"/>
        </a:spcAft>
        <a:defRPr sz="4400">
          <a:solidFill>
            <a:schemeClr val="tx1"/>
          </a:solidFill>
          <a:latin typeface="Calibri" pitchFamily="-128" charset="0"/>
        </a:defRPr>
      </a:lvl7pPr>
      <a:lvl8pPr marL="1371600" algn="ctr" rtl="0" fontAlgn="base">
        <a:spcBef>
          <a:spcPct val="0"/>
        </a:spcBef>
        <a:spcAft>
          <a:spcPct val="0"/>
        </a:spcAft>
        <a:defRPr sz="4400">
          <a:solidFill>
            <a:schemeClr val="tx1"/>
          </a:solidFill>
          <a:latin typeface="Calibri" pitchFamily="-128" charset="0"/>
        </a:defRPr>
      </a:lvl8pPr>
      <a:lvl9pPr marL="1828800" algn="ctr" rtl="0" fontAlgn="base">
        <a:spcBef>
          <a:spcPct val="0"/>
        </a:spcBef>
        <a:spcAft>
          <a:spcPct val="0"/>
        </a:spcAft>
        <a:defRPr sz="4400">
          <a:solidFill>
            <a:schemeClr val="tx1"/>
          </a:solidFill>
          <a:latin typeface="Calibri" pitchFamily="-128" charset="0"/>
        </a:defRPr>
      </a:lvl9pPr>
    </p:titleStyle>
    <p:bodyStyle>
      <a:lvl1pPr marL="342900" indent="-342900" algn="l" rtl="0" eaLnBrk="0" fontAlgn="base" hangingPunct="0">
        <a:spcBef>
          <a:spcPct val="20000"/>
        </a:spcBef>
        <a:spcAft>
          <a:spcPct val="0"/>
        </a:spcAft>
        <a:buFont typeface="Arial" charset="0"/>
        <a:defRPr sz="2400" kern="1200">
          <a:solidFill>
            <a:srgbClr val="404040"/>
          </a:solidFill>
          <a:latin typeface="Arial"/>
          <a:ea typeface="ＭＳ Ｐゴシック" pitchFamily="-128" charset="-128"/>
          <a:cs typeface="ＭＳ Ｐゴシック" charset="-128"/>
        </a:defRPr>
      </a:lvl1pPr>
      <a:lvl2pPr marL="742950" indent="-285750" algn="l" rtl="0" eaLnBrk="0" fontAlgn="base" hangingPunct="0">
        <a:spcBef>
          <a:spcPct val="20000"/>
        </a:spcBef>
        <a:spcAft>
          <a:spcPct val="0"/>
        </a:spcAft>
        <a:buFont typeface="Arial" charset="0"/>
        <a:defRPr sz="2000" kern="1200">
          <a:solidFill>
            <a:srgbClr val="404040"/>
          </a:solidFill>
          <a:latin typeface="Arial"/>
          <a:ea typeface="ＭＳ Ｐゴシック" pitchFamily="-128" charset="-128"/>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Arial"/>
          <a:ea typeface="ＭＳ Ｐゴシック" pitchFamily="-128" charset="-128"/>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Arial"/>
          <a:ea typeface="ＭＳ Ｐゴシック" pitchFamily="-128" charset="-128"/>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Arial"/>
          <a:ea typeface="ＭＳ Ｐゴシック" pitchFamily="-128"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5.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6.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609600" y="914400"/>
            <a:ext cx="6553200" cy="646331"/>
          </a:xfrm>
          <a:prstGeom prst="rect">
            <a:avLst/>
          </a:prstGeom>
          <a:noFill/>
        </p:spPr>
        <p:txBody>
          <a:bodyPr wrap="square" rtlCol="0">
            <a:spAutoFit/>
          </a:bodyPr>
          <a:lstStyle/>
          <a:p>
            <a:r>
              <a:rPr lang="en-US" dirty="0" smtClean="0"/>
              <a:t>DPD-Midwest Key Opinion Leader – Presentation Resources – </a:t>
            </a:r>
          </a:p>
          <a:p>
            <a:r>
              <a:rPr lang="en-US" dirty="0" smtClean="0"/>
              <a:t>non technical presentation</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eaLnBrk="1" hangingPunct="1"/>
            <a:r>
              <a:rPr lang="en-US" dirty="0" smtClean="0">
                <a:latin typeface="Arial" charset="0"/>
                <a:ea typeface="ＭＳ Ｐゴシック" pitchFamily="-116" charset="-128"/>
              </a:rPr>
              <a:t>How It Works</a:t>
            </a:r>
          </a:p>
        </p:txBody>
      </p:sp>
      <p:sp>
        <p:nvSpPr>
          <p:cNvPr id="27651" name="Content Placeholder 2"/>
          <p:cNvSpPr>
            <a:spLocks noGrp="1"/>
          </p:cNvSpPr>
          <p:nvPr>
            <p:ph idx="1"/>
          </p:nvPr>
        </p:nvSpPr>
        <p:spPr>
          <a:xfrm>
            <a:off x="457200" y="1143000"/>
            <a:ext cx="8382000" cy="1905000"/>
          </a:xfrm>
        </p:spPr>
        <p:txBody>
          <a:bodyPr>
            <a:normAutofit/>
          </a:bodyPr>
          <a:lstStyle/>
          <a:p>
            <a:pPr marL="0" indent="0" eaLnBrk="1" hangingPunct="1">
              <a:spcBef>
                <a:spcPts val="1000"/>
              </a:spcBef>
            </a:pPr>
            <a:r>
              <a:rPr lang="en-US" b="1" dirty="0" smtClean="0">
                <a:latin typeface="Arial" charset="0"/>
                <a:ea typeface="ＭＳ Ｐゴシック" pitchFamily="-116" charset="-128"/>
              </a:rPr>
              <a:t>Speed-Sensing Intelligence (SSI)</a:t>
            </a:r>
          </a:p>
          <a:p>
            <a:pPr marL="0" lvl="1" indent="0" eaLnBrk="1" hangingPunct="1">
              <a:spcBef>
                <a:spcPts val="1000"/>
              </a:spcBef>
              <a:buFont typeface="Arial" pitchFamily="34" charset="0"/>
              <a:buChar char="•"/>
            </a:pPr>
            <a:r>
              <a:rPr lang="en-US" dirty="0" smtClean="0">
                <a:latin typeface="Arial" charset="0"/>
                <a:ea typeface="ＭＳ Ｐゴシック" pitchFamily="-116" charset="-128"/>
              </a:rPr>
              <a:t>Sensor monitors bur speed according to load and adjusts speed automatically </a:t>
            </a:r>
          </a:p>
          <a:p>
            <a:pPr marL="0" lvl="1" indent="0" eaLnBrk="1" hangingPunct="1">
              <a:spcBef>
                <a:spcPts val="1000"/>
              </a:spcBef>
              <a:buFont typeface="Arial" pitchFamily="34" charset="0"/>
              <a:buChar char="•"/>
            </a:pPr>
            <a:r>
              <a:rPr lang="en-US" dirty="0" smtClean="0">
                <a:latin typeface="Arial" charset="0"/>
                <a:ea typeface="ＭＳ Ｐゴシック" pitchFamily="-116" charset="-128"/>
              </a:rPr>
              <a:t>Maintains speed and torque while under load</a:t>
            </a:r>
          </a:p>
          <a:p>
            <a:pPr marL="0" lvl="1" indent="0" eaLnBrk="1" hangingPunct="1">
              <a:spcBef>
                <a:spcPts val="1000"/>
              </a:spcBef>
            </a:pPr>
            <a:endParaRPr lang="en-US" sz="2400" dirty="0" smtClean="0">
              <a:latin typeface="Arial" charset="0"/>
              <a:ea typeface="ＭＳ Ｐゴシック" pitchFamily="-116" charset="-128"/>
            </a:endParaRPr>
          </a:p>
        </p:txBody>
      </p:sp>
      <p:pic>
        <p:nvPicPr>
          <p:cNvPr id="10" name="Picture 9" descr="chart_3.jpg"/>
          <p:cNvPicPr>
            <a:picLocks noChangeAspect="1"/>
          </p:cNvPicPr>
          <p:nvPr/>
        </p:nvPicPr>
        <p:blipFill>
          <a:blip r:embed="rId3" cstate="print"/>
          <a:stretch>
            <a:fillRect/>
          </a:stretch>
        </p:blipFill>
        <p:spPr>
          <a:xfrm>
            <a:off x="990600" y="2895600"/>
            <a:ext cx="7906870" cy="3291840"/>
          </a:xfrm>
          <a:prstGeom prst="rect">
            <a:avLst/>
          </a:prstGeom>
        </p:spPr>
      </p:pic>
      <p:sp>
        <p:nvSpPr>
          <p:cNvPr id="5" name="Rectangle 4"/>
          <p:cNvSpPr/>
          <p:nvPr/>
        </p:nvSpPr>
        <p:spPr>
          <a:xfrm>
            <a:off x="8534400" y="304800"/>
            <a:ext cx="381000" cy="276999"/>
          </a:xfrm>
          <a:prstGeom prst="rect">
            <a:avLst/>
          </a:prstGeom>
        </p:spPr>
        <p:txBody>
          <a:bodyPr wrap="square">
            <a:spAutoFit/>
          </a:bodyPr>
          <a:lstStyle/>
          <a:p>
            <a:r>
              <a:rPr lang="en-US" sz="1200" dirty="0" smtClean="0">
                <a:solidFill>
                  <a:srgbClr val="FFFFFF"/>
                </a:solidFill>
              </a:rPr>
              <a:t>2</a:t>
            </a:r>
            <a:endParaRPr lang="en-US" sz="12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Most Powerful</a:t>
            </a:r>
            <a:endParaRPr lang="en-US" dirty="0"/>
          </a:p>
        </p:txBody>
      </p:sp>
      <p:pic>
        <p:nvPicPr>
          <p:cNvPr id="6" name="Picture 5" descr="chart_1.jpg"/>
          <p:cNvPicPr>
            <a:picLocks noChangeAspect="1"/>
          </p:cNvPicPr>
          <p:nvPr/>
        </p:nvPicPr>
        <p:blipFill>
          <a:blip r:embed="rId3" cstate="print"/>
          <a:stretch>
            <a:fillRect/>
          </a:stretch>
        </p:blipFill>
        <p:spPr>
          <a:xfrm>
            <a:off x="1371600" y="1219201"/>
            <a:ext cx="6704548" cy="4957129"/>
          </a:xfrm>
          <a:prstGeom prst="rect">
            <a:avLst/>
          </a:prstGeom>
        </p:spPr>
      </p:pic>
      <p:sp>
        <p:nvSpPr>
          <p:cNvPr id="4" name="Rectangle 3"/>
          <p:cNvSpPr/>
          <p:nvPr/>
        </p:nvSpPr>
        <p:spPr>
          <a:xfrm>
            <a:off x="8534400" y="304800"/>
            <a:ext cx="381000" cy="276999"/>
          </a:xfrm>
          <a:prstGeom prst="rect">
            <a:avLst/>
          </a:prstGeom>
        </p:spPr>
        <p:txBody>
          <a:bodyPr wrap="square">
            <a:spAutoFit/>
          </a:bodyPr>
          <a:lstStyle/>
          <a:p>
            <a:r>
              <a:rPr lang="en-US" sz="1200" dirty="0" smtClean="0">
                <a:solidFill>
                  <a:srgbClr val="FFFFFF"/>
                </a:solidFill>
              </a:rPr>
              <a:t>3</a:t>
            </a:r>
            <a:endParaRPr lang="en-US" sz="1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6" name="Picture 5" descr="Dentist_000010451249Medium.png"/>
          <p:cNvPicPr>
            <a:picLocks noChangeAspect="1"/>
          </p:cNvPicPr>
          <p:nvPr/>
        </p:nvPicPr>
        <p:blipFill>
          <a:blip r:embed="rId3" cstate="print"/>
          <a:stretch>
            <a:fillRect/>
          </a:stretch>
        </p:blipFill>
        <p:spPr>
          <a:xfrm>
            <a:off x="5509683" y="2057400"/>
            <a:ext cx="2815271" cy="4724930"/>
          </a:xfrm>
          <a:prstGeom prst="rect">
            <a:avLst/>
          </a:prstGeom>
        </p:spPr>
      </p:pic>
      <p:sp>
        <p:nvSpPr>
          <p:cNvPr id="12290" name="Title 1"/>
          <p:cNvSpPr>
            <a:spLocks noGrp="1"/>
          </p:cNvSpPr>
          <p:nvPr>
            <p:ph type="title"/>
          </p:nvPr>
        </p:nvSpPr>
        <p:spPr/>
        <p:txBody>
          <a:bodyPr/>
          <a:lstStyle/>
          <a:p>
            <a:pPr eaLnBrk="1" hangingPunct="1"/>
            <a:r>
              <a:rPr lang="en-US" dirty="0" smtClean="0">
                <a:latin typeface="Arial" charset="0"/>
                <a:ea typeface="ＭＳ Ｐゴシック" pitchFamily="-116" charset="-128"/>
              </a:rPr>
              <a:t>How It Works</a:t>
            </a:r>
          </a:p>
        </p:txBody>
      </p:sp>
      <p:sp>
        <p:nvSpPr>
          <p:cNvPr id="33795" name="Content Placeholder 2"/>
          <p:cNvSpPr>
            <a:spLocks noGrp="1"/>
          </p:cNvSpPr>
          <p:nvPr>
            <p:ph idx="1"/>
          </p:nvPr>
        </p:nvSpPr>
        <p:spPr>
          <a:xfrm>
            <a:off x="457200" y="1295400"/>
            <a:ext cx="5486400" cy="4525963"/>
          </a:xfrm>
        </p:spPr>
        <p:txBody>
          <a:bodyPr/>
          <a:lstStyle/>
          <a:p>
            <a:pPr marL="0" indent="0" eaLnBrk="1" hangingPunct="1">
              <a:spcBef>
                <a:spcPts val="1000"/>
              </a:spcBef>
            </a:pPr>
            <a:r>
              <a:rPr lang="en-US" b="1" dirty="0" smtClean="0">
                <a:latin typeface="Arial" charset="0"/>
                <a:ea typeface="ＭＳ Ｐゴシック" pitchFamily="-116" charset="-128"/>
              </a:rPr>
              <a:t>SSI – Benefits to the Dentist</a:t>
            </a:r>
          </a:p>
          <a:p>
            <a:pPr marL="0" indent="0" eaLnBrk="1" hangingPunct="1">
              <a:spcBef>
                <a:spcPts val="1000"/>
              </a:spcBef>
              <a:buFont typeface="Arial" pitchFamily="34" charset="0"/>
              <a:buChar char="•"/>
            </a:pPr>
            <a:r>
              <a:rPr lang="en-US" sz="2000" dirty="0" smtClean="0">
                <a:latin typeface="Arial" charset="0"/>
                <a:ea typeface="ＭＳ Ｐゴシック" pitchFamily="-116" charset="-128"/>
              </a:rPr>
              <a:t>Automatically optimizes power to eliminate stalling and need to feather</a:t>
            </a:r>
          </a:p>
          <a:p>
            <a:pPr marL="0" indent="0" eaLnBrk="1" hangingPunct="1">
              <a:spcBef>
                <a:spcPts val="1000"/>
              </a:spcBef>
              <a:buFont typeface="Arial" pitchFamily="34" charset="0"/>
              <a:buChar char="•"/>
            </a:pPr>
            <a:r>
              <a:rPr lang="en-US" sz="2000" dirty="0" smtClean="0">
                <a:latin typeface="Arial" charset="0"/>
                <a:ea typeface="ＭＳ Ｐゴシック" pitchFamily="-116" charset="-128"/>
              </a:rPr>
              <a:t>Adjusts speed to what the dentist needs</a:t>
            </a:r>
          </a:p>
          <a:p>
            <a:pPr marL="0" indent="0" eaLnBrk="1" hangingPunct="1">
              <a:spcBef>
                <a:spcPts val="1000"/>
              </a:spcBef>
              <a:buFont typeface="Arial" pitchFamily="34" charset="0"/>
              <a:buChar char="•"/>
            </a:pPr>
            <a:r>
              <a:rPr lang="en-US" sz="2000" dirty="0" smtClean="0">
                <a:latin typeface="Arial" charset="0"/>
                <a:ea typeface="ＭＳ Ｐゴシック" pitchFamily="-116" charset="-128"/>
              </a:rPr>
              <a:t>Delivers smooth, constant power and control for unmatched cutting efficiency and faster removal of material</a:t>
            </a:r>
          </a:p>
          <a:p>
            <a:pPr marL="0" indent="0" eaLnBrk="1" hangingPunct="1">
              <a:spcBef>
                <a:spcPts val="1000"/>
              </a:spcBef>
              <a:buFont typeface="Arial" pitchFamily="34" charset="0"/>
              <a:buChar char="•"/>
            </a:pPr>
            <a:r>
              <a:rPr lang="en-US" sz="2000" dirty="0" smtClean="0">
                <a:latin typeface="Arial" charset="0"/>
                <a:ea typeface="ＭＳ Ｐゴシック" pitchFamily="-116" charset="-128"/>
              </a:rPr>
              <a:t>Adjusts speed when bur is not under load to minimize wear on bearings</a:t>
            </a:r>
          </a:p>
          <a:p>
            <a:pPr marL="0" indent="0" eaLnBrk="1" hangingPunct="1">
              <a:spcBef>
                <a:spcPts val="1000"/>
              </a:spcBef>
            </a:pPr>
            <a:endParaRPr lang="en-US" dirty="0" smtClean="0">
              <a:latin typeface="Arial" charset="0"/>
              <a:ea typeface="ＭＳ Ｐゴシック" pitchFamily="-116" charset="-128"/>
            </a:endParaRPr>
          </a:p>
        </p:txBody>
      </p:sp>
      <p:sp>
        <p:nvSpPr>
          <p:cNvPr id="5" name="Rectangle 4"/>
          <p:cNvSpPr/>
          <p:nvPr/>
        </p:nvSpPr>
        <p:spPr>
          <a:xfrm>
            <a:off x="8534400" y="304800"/>
            <a:ext cx="381000" cy="276999"/>
          </a:xfrm>
          <a:prstGeom prst="rect">
            <a:avLst/>
          </a:prstGeom>
        </p:spPr>
        <p:txBody>
          <a:bodyPr wrap="square">
            <a:spAutoFit/>
          </a:bodyPr>
          <a:lstStyle/>
          <a:p>
            <a:r>
              <a:rPr lang="en-US" sz="1200" dirty="0" smtClean="0">
                <a:solidFill>
                  <a:srgbClr val="FFFFFF"/>
                </a:solidFill>
              </a:rPr>
              <a:t>4</a:t>
            </a:r>
            <a:endParaRPr lang="en-US" sz="12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eaLnBrk="1" hangingPunct="1"/>
            <a:r>
              <a:rPr lang="en-US" dirty="0" smtClean="0">
                <a:latin typeface="Arial" charset="0"/>
                <a:ea typeface="ＭＳ Ｐゴシック" pitchFamily="-116" charset="-128"/>
              </a:rPr>
              <a:t>How It Works</a:t>
            </a:r>
          </a:p>
        </p:txBody>
      </p:sp>
      <p:sp>
        <p:nvSpPr>
          <p:cNvPr id="35843" name="Content Placeholder 2"/>
          <p:cNvSpPr>
            <a:spLocks noGrp="1"/>
          </p:cNvSpPr>
          <p:nvPr>
            <p:ph idx="1"/>
          </p:nvPr>
        </p:nvSpPr>
        <p:spPr>
          <a:xfrm>
            <a:off x="304800" y="1371600"/>
            <a:ext cx="8610600" cy="1371600"/>
          </a:xfrm>
        </p:spPr>
        <p:txBody>
          <a:bodyPr>
            <a:normAutofit/>
          </a:bodyPr>
          <a:lstStyle/>
          <a:p>
            <a:pPr marL="0" indent="0" eaLnBrk="1" hangingPunct="1">
              <a:spcBef>
                <a:spcPts val="1000"/>
              </a:spcBef>
            </a:pPr>
            <a:r>
              <a:rPr lang="en-US" sz="2000" b="1" dirty="0" smtClean="0">
                <a:latin typeface="Arial" charset="0"/>
                <a:ea typeface="ＭＳ Ｐゴシック" pitchFamily="-116" charset="-128"/>
              </a:rPr>
              <a:t>Superior Turbine Suspension (STS) </a:t>
            </a:r>
          </a:p>
          <a:p>
            <a:pPr marL="0" lvl="1" indent="0" eaLnBrk="1" hangingPunct="1">
              <a:spcBef>
                <a:spcPts val="1000"/>
              </a:spcBef>
              <a:buFont typeface="Arial" pitchFamily="34" charset="0"/>
              <a:buChar char="•"/>
            </a:pPr>
            <a:r>
              <a:rPr lang="en-US" dirty="0" smtClean="0">
                <a:latin typeface="Arial" charset="0"/>
                <a:ea typeface="ＭＳ Ｐゴシック" pitchFamily="-116" charset="-128"/>
              </a:rPr>
              <a:t>Unique suspension system provides both radial and axial support for unparalleled stiffness at even the highest load</a:t>
            </a:r>
          </a:p>
        </p:txBody>
      </p:sp>
      <p:pic>
        <p:nvPicPr>
          <p:cNvPr id="35844" name="Picture 4" descr="751434.png"/>
          <p:cNvPicPr>
            <a:picLocks noChangeAspect="1"/>
          </p:cNvPicPr>
          <p:nvPr/>
        </p:nvPicPr>
        <p:blipFill>
          <a:blip r:embed="rId3" cstate="print"/>
          <a:srcRect/>
          <a:stretch>
            <a:fillRect/>
          </a:stretch>
        </p:blipFill>
        <p:spPr bwMode="auto">
          <a:xfrm>
            <a:off x="3124200" y="3505200"/>
            <a:ext cx="2954338" cy="2954338"/>
          </a:xfrm>
          <a:prstGeom prst="rect">
            <a:avLst/>
          </a:prstGeom>
          <a:noFill/>
          <a:ln w="9525">
            <a:noFill/>
            <a:miter lim="800000"/>
            <a:headEnd/>
            <a:tailEnd/>
          </a:ln>
        </p:spPr>
      </p:pic>
      <p:cxnSp>
        <p:nvCxnSpPr>
          <p:cNvPr id="6" name="Straight Connector 5"/>
          <p:cNvCxnSpPr/>
          <p:nvPr/>
        </p:nvCxnSpPr>
        <p:spPr>
          <a:xfrm rot="10800000">
            <a:off x="2989264" y="4224338"/>
            <a:ext cx="1201736" cy="271462"/>
          </a:xfrm>
          <a:prstGeom prst="line">
            <a:avLst/>
          </a:prstGeom>
          <a:ln w="12700" cap="flat" cmpd="sng" algn="ctr">
            <a:solidFill>
              <a:schemeClr val="tx1">
                <a:lumMod val="75000"/>
                <a:lumOff val="25000"/>
              </a:schemeClr>
            </a:solidFill>
            <a:prstDash val="dot"/>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35846" name="Content Placeholder 2"/>
          <p:cNvSpPr txBox="1">
            <a:spLocks/>
          </p:cNvSpPr>
          <p:nvPr/>
        </p:nvSpPr>
        <p:spPr bwMode="auto">
          <a:xfrm>
            <a:off x="1676400" y="3810000"/>
            <a:ext cx="1295400" cy="457200"/>
          </a:xfrm>
          <a:prstGeom prst="rect">
            <a:avLst/>
          </a:prstGeom>
          <a:noFill/>
          <a:ln w="9525">
            <a:noFill/>
            <a:miter lim="800000"/>
            <a:headEnd/>
            <a:tailEnd/>
          </a:ln>
        </p:spPr>
        <p:txBody>
          <a:bodyPr/>
          <a:lstStyle/>
          <a:p>
            <a:pPr>
              <a:spcBef>
                <a:spcPts val="1000"/>
              </a:spcBef>
              <a:buFont typeface="Arial" charset="0"/>
              <a:buNone/>
            </a:pPr>
            <a:r>
              <a:rPr lang="en-US" sz="1200" dirty="0">
                <a:solidFill>
                  <a:srgbClr val="404040"/>
                </a:solidFill>
              </a:rPr>
              <a:t>O-rings: </a:t>
            </a:r>
            <a:r>
              <a:rPr lang="en-US" sz="1200" dirty="0" smtClean="0">
                <a:solidFill>
                  <a:srgbClr val="404040"/>
                </a:solidFill>
              </a:rPr>
              <a:t/>
            </a:r>
            <a:br>
              <a:rPr lang="en-US" sz="1200" dirty="0" smtClean="0">
                <a:solidFill>
                  <a:srgbClr val="404040"/>
                </a:solidFill>
              </a:rPr>
            </a:br>
            <a:r>
              <a:rPr lang="en-US" sz="1200" dirty="0" smtClean="0">
                <a:solidFill>
                  <a:srgbClr val="404040"/>
                </a:solidFill>
              </a:rPr>
              <a:t>radial support</a:t>
            </a:r>
            <a:endParaRPr lang="en-US" sz="1200" dirty="0">
              <a:solidFill>
                <a:srgbClr val="404040"/>
              </a:solidFill>
            </a:endParaRPr>
          </a:p>
        </p:txBody>
      </p:sp>
      <p:cxnSp>
        <p:nvCxnSpPr>
          <p:cNvPr id="35847" name="Straight Connector 9"/>
          <p:cNvCxnSpPr>
            <a:cxnSpLocks noChangeShapeType="1"/>
          </p:cNvCxnSpPr>
          <p:nvPr/>
        </p:nvCxnSpPr>
        <p:spPr bwMode="auto">
          <a:xfrm rot="16200000" flipV="1">
            <a:off x="2904331" y="4352132"/>
            <a:ext cx="1252537" cy="1016000"/>
          </a:xfrm>
          <a:prstGeom prst="line">
            <a:avLst/>
          </a:prstGeom>
          <a:noFill/>
          <a:ln w="12700">
            <a:solidFill>
              <a:srgbClr val="404040"/>
            </a:solidFill>
            <a:prstDash val="dot"/>
            <a:round/>
            <a:headEnd/>
            <a:tailEnd/>
          </a:ln>
        </p:spPr>
      </p:cxnSp>
      <p:cxnSp>
        <p:nvCxnSpPr>
          <p:cNvPr id="35848" name="Straight Connector 12"/>
          <p:cNvCxnSpPr>
            <a:cxnSpLocks noChangeShapeType="1"/>
          </p:cNvCxnSpPr>
          <p:nvPr/>
        </p:nvCxnSpPr>
        <p:spPr bwMode="auto">
          <a:xfrm rot="10800000" flipV="1">
            <a:off x="5122863" y="4267200"/>
            <a:ext cx="1201737" cy="25400"/>
          </a:xfrm>
          <a:prstGeom prst="line">
            <a:avLst/>
          </a:prstGeom>
          <a:noFill/>
          <a:ln w="12700">
            <a:solidFill>
              <a:srgbClr val="404040"/>
            </a:solidFill>
            <a:prstDash val="dot"/>
            <a:round/>
            <a:headEnd/>
            <a:tailEnd/>
          </a:ln>
        </p:spPr>
      </p:cxnSp>
      <p:sp>
        <p:nvSpPr>
          <p:cNvPr id="35849" name="Content Placeholder 2"/>
          <p:cNvSpPr txBox="1">
            <a:spLocks/>
          </p:cNvSpPr>
          <p:nvPr/>
        </p:nvSpPr>
        <p:spPr bwMode="auto">
          <a:xfrm>
            <a:off x="6324600" y="3810000"/>
            <a:ext cx="1295400" cy="533400"/>
          </a:xfrm>
          <a:prstGeom prst="rect">
            <a:avLst/>
          </a:prstGeom>
          <a:noFill/>
          <a:ln w="9525">
            <a:noFill/>
            <a:miter lim="800000"/>
            <a:headEnd/>
            <a:tailEnd/>
          </a:ln>
        </p:spPr>
        <p:txBody>
          <a:bodyPr/>
          <a:lstStyle/>
          <a:p>
            <a:pPr>
              <a:spcBef>
                <a:spcPts val="1000"/>
              </a:spcBef>
              <a:buFont typeface="Arial" charset="0"/>
              <a:buNone/>
            </a:pPr>
            <a:r>
              <a:rPr lang="en-US" sz="1200" dirty="0">
                <a:solidFill>
                  <a:srgbClr val="404040"/>
                </a:solidFill>
              </a:rPr>
              <a:t>Wave</a:t>
            </a:r>
            <a:r>
              <a:rPr lang="en-US" sz="1200" dirty="0" smtClean="0">
                <a:solidFill>
                  <a:srgbClr val="404040"/>
                </a:solidFill>
              </a:rPr>
              <a:t> springs</a:t>
            </a:r>
            <a:r>
              <a:rPr lang="en-US" sz="1200" dirty="0">
                <a:solidFill>
                  <a:srgbClr val="404040"/>
                </a:solidFill>
              </a:rPr>
              <a:t>:</a:t>
            </a:r>
            <a:r>
              <a:rPr lang="en-US" sz="1200" dirty="0" smtClean="0">
                <a:solidFill>
                  <a:srgbClr val="404040"/>
                </a:solidFill>
              </a:rPr>
              <a:t> axial support</a:t>
            </a:r>
            <a:endParaRPr lang="en-US" sz="1200" dirty="0">
              <a:solidFill>
                <a:srgbClr val="404040"/>
              </a:solidFill>
            </a:endParaRPr>
          </a:p>
        </p:txBody>
      </p:sp>
      <p:cxnSp>
        <p:nvCxnSpPr>
          <p:cNvPr id="18" name="Straight Connector 17"/>
          <p:cNvCxnSpPr/>
          <p:nvPr/>
        </p:nvCxnSpPr>
        <p:spPr>
          <a:xfrm rot="5400000">
            <a:off x="4953000" y="4419600"/>
            <a:ext cx="1524000" cy="1219200"/>
          </a:xfrm>
          <a:prstGeom prst="line">
            <a:avLst/>
          </a:prstGeom>
          <a:ln w="12700" cap="flat" cmpd="sng" algn="ctr">
            <a:solidFill>
              <a:schemeClr val="tx1">
                <a:lumMod val="75000"/>
                <a:lumOff val="25000"/>
              </a:schemeClr>
            </a:solidFill>
            <a:prstDash val="dot"/>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25" name="Oval 24"/>
          <p:cNvSpPr/>
          <p:nvPr/>
        </p:nvSpPr>
        <p:spPr>
          <a:xfrm>
            <a:off x="6294438" y="4222750"/>
            <a:ext cx="76200" cy="76200"/>
          </a:xfrm>
          <a:prstGeom prst="ellipse">
            <a:avLst/>
          </a:prstGeom>
          <a:solidFill>
            <a:schemeClr val="tx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Oval 28"/>
          <p:cNvSpPr/>
          <p:nvPr/>
        </p:nvSpPr>
        <p:spPr>
          <a:xfrm>
            <a:off x="2971800" y="4191000"/>
            <a:ext cx="76200" cy="76200"/>
          </a:xfrm>
          <a:prstGeom prst="ellipse">
            <a:avLst/>
          </a:prstGeom>
          <a:solidFill>
            <a:schemeClr val="tx1">
              <a:lumMod val="75000"/>
              <a:lumOff val="2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Rectangle 12"/>
          <p:cNvSpPr/>
          <p:nvPr/>
        </p:nvSpPr>
        <p:spPr>
          <a:xfrm>
            <a:off x="8534400" y="304800"/>
            <a:ext cx="381000" cy="276999"/>
          </a:xfrm>
          <a:prstGeom prst="rect">
            <a:avLst/>
          </a:prstGeom>
        </p:spPr>
        <p:txBody>
          <a:bodyPr wrap="square">
            <a:spAutoFit/>
          </a:bodyPr>
          <a:lstStyle/>
          <a:p>
            <a:r>
              <a:rPr lang="en-US" sz="1200" dirty="0" smtClean="0">
                <a:solidFill>
                  <a:srgbClr val="FFFFFF"/>
                </a:solidFill>
              </a:rPr>
              <a:t>5</a:t>
            </a:r>
            <a:endParaRPr lang="en-US" sz="12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eaLnBrk="1" hangingPunct="1"/>
            <a:r>
              <a:rPr lang="en-US" dirty="0" smtClean="0">
                <a:latin typeface="Arial" charset="0"/>
                <a:ea typeface="ＭＳ Ｐゴシック" pitchFamily="-116" charset="-128"/>
              </a:rPr>
              <a:t>How It Works</a:t>
            </a:r>
          </a:p>
        </p:txBody>
      </p:sp>
      <p:sp>
        <p:nvSpPr>
          <p:cNvPr id="37891" name="Content Placeholder 2"/>
          <p:cNvSpPr>
            <a:spLocks noGrp="1"/>
          </p:cNvSpPr>
          <p:nvPr>
            <p:ph idx="1"/>
          </p:nvPr>
        </p:nvSpPr>
        <p:spPr>
          <a:xfrm>
            <a:off x="457200" y="1295400"/>
            <a:ext cx="7620000" cy="4572000"/>
          </a:xfrm>
        </p:spPr>
        <p:txBody>
          <a:bodyPr/>
          <a:lstStyle/>
          <a:p>
            <a:pPr marL="0" indent="0" eaLnBrk="1" hangingPunct="1">
              <a:spcBef>
                <a:spcPts val="1000"/>
              </a:spcBef>
            </a:pPr>
            <a:r>
              <a:rPr lang="en-US" b="1" dirty="0" smtClean="0">
                <a:latin typeface="Arial" charset="0"/>
                <a:ea typeface="ＭＳ Ｐゴシック" pitchFamily="-116" charset="-128"/>
              </a:rPr>
              <a:t>STS – Benefits to the Dentist</a:t>
            </a:r>
          </a:p>
          <a:p>
            <a:pPr marL="0" indent="0" eaLnBrk="1" hangingPunct="1">
              <a:spcBef>
                <a:spcPts val="1000"/>
              </a:spcBef>
              <a:buFont typeface="Arial" pitchFamily="34" charset="0"/>
              <a:buChar char="•"/>
            </a:pPr>
            <a:r>
              <a:rPr lang="en-US" sz="2000" dirty="0" smtClean="0">
                <a:latin typeface="Arial" charset="0"/>
                <a:ea typeface="ＭＳ Ｐゴシック" pitchFamily="-116" charset="-128"/>
              </a:rPr>
              <a:t>Outstanding precision, accuracy and control</a:t>
            </a:r>
          </a:p>
          <a:p>
            <a:pPr marL="0" indent="0" eaLnBrk="1" hangingPunct="1">
              <a:spcBef>
                <a:spcPts val="1000"/>
              </a:spcBef>
              <a:buFont typeface="Arial" pitchFamily="34" charset="0"/>
              <a:buChar char="•"/>
            </a:pPr>
            <a:r>
              <a:rPr lang="en-US" sz="2000" dirty="0" smtClean="0">
                <a:latin typeface="Arial" charset="0"/>
                <a:ea typeface="ＭＳ Ｐゴシック" pitchFamily="-116" charset="-128"/>
              </a:rPr>
              <a:t>Allows speeds of 330,000 RPM under load without noticeable bur deflection and chattering for better control and precision</a:t>
            </a:r>
          </a:p>
          <a:p>
            <a:pPr marL="0" indent="0" eaLnBrk="1" hangingPunct="1">
              <a:spcBef>
                <a:spcPts val="1000"/>
              </a:spcBef>
              <a:buFont typeface="Arial" pitchFamily="34" charset="0"/>
              <a:buChar char="•"/>
            </a:pPr>
            <a:r>
              <a:rPr lang="en-US" sz="2000" dirty="0" smtClean="0">
                <a:latin typeface="Arial" charset="0"/>
                <a:ea typeface="ＭＳ Ｐゴシック" pitchFamily="-116" charset="-128"/>
              </a:rPr>
              <a:t>Creates a greater, more consistent transfer of power from the handpiece to the bur for maximized cutting efficiency for procedures like crown removal (PFM, porcelain, metal) and amalgam removal</a:t>
            </a:r>
          </a:p>
          <a:p>
            <a:pPr marL="0" indent="0" eaLnBrk="1" hangingPunct="1">
              <a:spcBef>
                <a:spcPts val="1000"/>
              </a:spcBef>
              <a:buFont typeface="Arial" pitchFamily="34" charset="0"/>
              <a:buChar char="•"/>
            </a:pPr>
            <a:r>
              <a:rPr lang="en-US" sz="2000" dirty="0" smtClean="0">
                <a:latin typeface="Arial" charset="0"/>
                <a:ea typeface="ＭＳ Ｐゴシック" pitchFamily="-116" charset="-128"/>
              </a:rPr>
              <a:t>Allows dentist to create the degree of precision needed – time after time </a:t>
            </a:r>
          </a:p>
          <a:p>
            <a:pPr marL="0" indent="0" eaLnBrk="1" hangingPunct="1">
              <a:spcBef>
                <a:spcPts val="1000"/>
              </a:spcBef>
              <a:buFont typeface="Arial" pitchFamily="34" charset="0"/>
              <a:buChar char="•"/>
            </a:pPr>
            <a:r>
              <a:rPr lang="en-US" sz="2000" dirty="0" smtClean="0">
                <a:latin typeface="Arial" charset="0"/>
                <a:ea typeface="ＭＳ Ｐゴシック" pitchFamily="-116" charset="-128"/>
              </a:rPr>
              <a:t>Smooth, precise control for delicate procedures such as margin refinement, veneer preparations and other restorative procedures</a:t>
            </a:r>
          </a:p>
        </p:txBody>
      </p:sp>
      <p:sp>
        <p:nvSpPr>
          <p:cNvPr id="4" name="Rectangle 3"/>
          <p:cNvSpPr/>
          <p:nvPr/>
        </p:nvSpPr>
        <p:spPr>
          <a:xfrm>
            <a:off x="8534400" y="304800"/>
            <a:ext cx="381000" cy="276999"/>
          </a:xfrm>
          <a:prstGeom prst="rect">
            <a:avLst/>
          </a:prstGeom>
        </p:spPr>
        <p:txBody>
          <a:bodyPr wrap="square">
            <a:spAutoFit/>
          </a:bodyPr>
          <a:lstStyle/>
          <a:p>
            <a:r>
              <a:rPr lang="en-US" sz="1200" dirty="0" smtClean="0">
                <a:solidFill>
                  <a:srgbClr val="FFFFFF"/>
                </a:solidFill>
              </a:rPr>
              <a:t>6</a:t>
            </a:r>
            <a:endParaRPr lang="en-US" sz="12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hangingPunct="1"/>
            <a:r>
              <a:rPr lang="en-US" dirty="0" smtClean="0">
                <a:latin typeface="Arial" charset="0"/>
                <a:ea typeface="ＭＳ Ｐゴシック" pitchFamily="-116" charset="-128"/>
              </a:rPr>
              <a:t>How It Works</a:t>
            </a:r>
          </a:p>
        </p:txBody>
      </p:sp>
      <p:sp>
        <p:nvSpPr>
          <p:cNvPr id="39939" name="Content Placeholder 2"/>
          <p:cNvSpPr>
            <a:spLocks noGrp="1"/>
          </p:cNvSpPr>
          <p:nvPr>
            <p:ph idx="1"/>
          </p:nvPr>
        </p:nvSpPr>
        <p:spPr>
          <a:xfrm>
            <a:off x="457200" y="1295400"/>
            <a:ext cx="8229600" cy="4525963"/>
          </a:xfrm>
        </p:spPr>
        <p:txBody>
          <a:bodyPr/>
          <a:lstStyle/>
          <a:p>
            <a:pPr marL="0" indent="0" eaLnBrk="1" hangingPunct="1">
              <a:spcBef>
                <a:spcPts val="1000"/>
              </a:spcBef>
            </a:pPr>
            <a:r>
              <a:rPr lang="en-US" b="1" dirty="0" smtClean="0">
                <a:latin typeface="Arial" charset="0"/>
                <a:ea typeface="ＭＳ Ｐゴシック" pitchFamily="-116" charset="-128"/>
              </a:rPr>
              <a:t>Other Features</a:t>
            </a:r>
          </a:p>
          <a:p>
            <a:pPr marL="0" indent="0" eaLnBrk="1" hangingPunct="1">
              <a:spcBef>
                <a:spcPts val="1000"/>
              </a:spcBef>
              <a:buFont typeface="Arial" pitchFamily="34" charset="0"/>
              <a:buChar char="•"/>
            </a:pPr>
            <a:r>
              <a:rPr lang="en-US" sz="2000" dirty="0" smtClean="0">
                <a:latin typeface="Arial" charset="0"/>
                <a:ea typeface="ＭＳ Ｐゴシック" pitchFamily="-116" charset="-128"/>
              </a:rPr>
              <a:t>New swivel with exceptional capabilities</a:t>
            </a:r>
          </a:p>
          <a:p>
            <a:pPr marL="0" indent="0" eaLnBrk="1" hangingPunct="1">
              <a:spcBef>
                <a:spcPts val="1000"/>
              </a:spcBef>
              <a:buFont typeface="Arial" pitchFamily="34" charset="0"/>
              <a:buChar char="•"/>
            </a:pPr>
            <a:r>
              <a:rPr lang="en-US" sz="2000" dirty="0" smtClean="0">
                <a:latin typeface="Arial" charset="0"/>
                <a:ea typeface="ＭＳ Ｐゴシック" pitchFamily="-116" charset="-128"/>
              </a:rPr>
              <a:t>All-day ergonomic comfort – lightweight</a:t>
            </a:r>
          </a:p>
          <a:p>
            <a:pPr marL="0" indent="0" eaLnBrk="1" hangingPunct="1">
              <a:spcBef>
                <a:spcPts val="1000"/>
              </a:spcBef>
              <a:buFont typeface="Arial" pitchFamily="34" charset="0"/>
              <a:buChar char="•"/>
            </a:pPr>
            <a:r>
              <a:rPr lang="en-US" sz="2000" dirty="0" smtClean="0">
                <a:latin typeface="Arial" charset="0"/>
                <a:ea typeface="ＭＳ Ｐゴシック" pitchFamily="-116" charset="-128"/>
              </a:rPr>
              <a:t>Exceptional visibility – mini and mid-sized heads</a:t>
            </a:r>
          </a:p>
          <a:p>
            <a:pPr marL="0" indent="0" eaLnBrk="1" hangingPunct="1">
              <a:spcBef>
                <a:spcPts val="1000"/>
              </a:spcBef>
              <a:buFont typeface="Arial" pitchFamily="34" charset="0"/>
              <a:buChar char="•"/>
            </a:pPr>
            <a:r>
              <a:rPr lang="en-US" sz="2000" dirty="0" smtClean="0">
                <a:latin typeface="Arial" charset="0"/>
                <a:ea typeface="ＭＳ Ｐゴシック" pitchFamily="-116" charset="-128"/>
              </a:rPr>
              <a:t>Standard- and short-shank bur compatibility</a:t>
            </a:r>
          </a:p>
          <a:p>
            <a:pPr marL="0" indent="0" eaLnBrk="1" hangingPunct="1">
              <a:spcBef>
                <a:spcPts val="1000"/>
              </a:spcBef>
              <a:buFont typeface="Arial" pitchFamily="34" charset="0"/>
              <a:buChar char="•"/>
            </a:pPr>
            <a:r>
              <a:rPr lang="en-US" sz="2000" dirty="0" smtClean="0">
                <a:latin typeface="Arial" charset="0"/>
                <a:ea typeface="ＭＳ Ｐゴシック" pitchFamily="-116" charset="-128"/>
              </a:rPr>
              <a:t>Low pitch and tone </a:t>
            </a:r>
          </a:p>
          <a:p>
            <a:pPr marL="0" indent="0" eaLnBrk="1" hangingPunct="1">
              <a:spcBef>
                <a:spcPts val="1000"/>
              </a:spcBef>
            </a:pPr>
            <a:endParaRPr lang="en-US" dirty="0" smtClean="0">
              <a:latin typeface="Arial" charset="0"/>
              <a:ea typeface="ＭＳ Ｐゴシック" pitchFamily="-116" charset="-128"/>
            </a:endParaRPr>
          </a:p>
        </p:txBody>
      </p:sp>
      <p:pic>
        <p:nvPicPr>
          <p:cNvPr id="39940" name="Picture 5" descr="BACK_PAGE2.png"/>
          <p:cNvPicPr>
            <a:picLocks noChangeAspect="1"/>
          </p:cNvPicPr>
          <p:nvPr/>
        </p:nvPicPr>
        <p:blipFill>
          <a:blip r:embed="rId3" cstate="print"/>
          <a:srcRect/>
          <a:stretch>
            <a:fillRect/>
          </a:stretch>
        </p:blipFill>
        <p:spPr bwMode="auto">
          <a:xfrm>
            <a:off x="3124200" y="3276600"/>
            <a:ext cx="6019800" cy="3035300"/>
          </a:xfrm>
          <a:prstGeom prst="rect">
            <a:avLst/>
          </a:prstGeom>
          <a:noFill/>
          <a:ln w="9525">
            <a:noFill/>
            <a:miter lim="800000"/>
            <a:headEnd/>
            <a:tailEnd/>
          </a:ln>
        </p:spPr>
      </p:pic>
      <p:sp>
        <p:nvSpPr>
          <p:cNvPr id="5" name="Rectangle 4"/>
          <p:cNvSpPr/>
          <p:nvPr/>
        </p:nvSpPr>
        <p:spPr>
          <a:xfrm>
            <a:off x="8534400" y="304800"/>
            <a:ext cx="381000" cy="276999"/>
          </a:xfrm>
          <a:prstGeom prst="rect">
            <a:avLst/>
          </a:prstGeom>
        </p:spPr>
        <p:txBody>
          <a:bodyPr wrap="square">
            <a:spAutoFit/>
          </a:bodyPr>
          <a:lstStyle/>
          <a:p>
            <a:r>
              <a:rPr lang="en-US" sz="1200" dirty="0" smtClean="0">
                <a:solidFill>
                  <a:srgbClr val="FFFFFF"/>
                </a:solidFill>
              </a:rPr>
              <a:t>7</a:t>
            </a:r>
            <a:endParaRPr lang="en-US" sz="12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4530</TotalTime>
  <Words>579</Words>
  <Application>Microsoft Macintosh PowerPoint</Application>
  <PresentationFormat>On-screen Show (4:3)</PresentationFormat>
  <Paragraphs>54</Paragraphs>
  <Slides>7</Slides>
  <Notes>7</Notes>
  <HiddenSlides>0</HiddenSlides>
  <MMClips>0</MMClips>
  <ScaleCrop>false</ScaleCrop>
  <HeadingPairs>
    <vt:vector size="4" baseType="variant">
      <vt:variant>
        <vt:lpstr>Design Template</vt:lpstr>
      </vt:variant>
      <vt:variant>
        <vt:i4>1</vt:i4>
      </vt:variant>
      <vt:variant>
        <vt:lpstr>Slide Titles</vt:lpstr>
      </vt:variant>
      <vt:variant>
        <vt:i4>7</vt:i4>
      </vt:variant>
    </vt:vector>
  </HeadingPairs>
  <TitlesOfParts>
    <vt:vector size="8" baseType="lpstr">
      <vt:lpstr>Office Theme</vt:lpstr>
      <vt:lpstr>Slide 1</vt:lpstr>
      <vt:lpstr>How It Works</vt:lpstr>
      <vt:lpstr>Most Powerful</vt:lpstr>
      <vt:lpstr>How It Works</vt:lpstr>
      <vt:lpstr>How It Works</vt:lpstr>
      <vt:lpstr>How It Works</vt:lpstr>
      <vt:lpstr>How It Works</vt:lpstr>
    </vt:vector>
  </TitlesOfParts>
  <Company>Dentsply International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mwwrj053</dc:creator>
  <cp:lastModifiedBy>Jennifer Nolden</cp:lastModifiedBy>
  <cp:revision>495</cp:revision>
  <cp:lastPrinted>2010-05-11T21:31:47Z</cp:lastPrinted>
  <dcterms:created xsi:type="dcterms:W3CDTF">2010-07-22T17:10:19Z</dcterms:created>
  <dcterms:modified xsi:type="dcterms:W3CDTF">2010-07-22T17:11:57Z</dcterms:modified>
</cp:coreProperties>
</file>